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7" r:id="rId2"/>
    <p:sldId id="323" r:id="rId3"/>
    <p:sldId id="318" r:id="rId4"/>
    <p:sldId id="324" r:id="rId5"/>
    <p:sldId id="340" r:id="rId6"/>
    <p:sldId id="358" r:id="rId7"/>
    <p:sldId id="334" r:id="rId8"/>
    <p:sldId id="335" r:id="rId9"/>
    <p:sldId id="336" r:id="rId10"/>
    <p:sldId id="359" r:id="rId11"/>
    <p:sldId id="319" r:id="rId12"/>
    <p:sldId id="341" r:id="rId13"/>
    <p:sldId id="329" r:id="rId14"/>
    <p:sldId id="361" r:id="rId15"/>
    <p:sldId id="321" r:id="rId16"/>
    <p:sldId id="332" r:id="rId17"/>
    <p:sldId id="327" r:id="rId18"/>
    <p:sldId id="33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72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4592B7-B8A4-4C02-8C47-570A48ED7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F6F06-CECB-455F-96FF-7E65BDFD00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01143-3984-4F26-A3CE-964442FA418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321AE-B5BE-4657-A813-2A17C84044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AB3E0-F34C-4A8E-BB3B-FB224406E9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C5428-3AB2-4360-BE55-661ABB6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05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4E6AA-4BE2-43B3-B7A9-9F6C31EE6C29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2B822-E070-48B2-BC0B-D3624DDE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1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7A0A-1FA7-4EF4-AD29-3F9284D9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CF105-C244-4602-92C9-EB44B651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65CB-6506-47FC-AD25-54481E63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1CAB-FEC3-4948-AC3A-C9B79E256B9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D1A1-A1D5-46E4-8726-25FE4D0F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8DDDE-EAF0-470D-916E-0CA0920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3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CA59-2CE3-47E1-A16D-D8CA808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C87CD-0AB7-4AAB-8323-DAAE7E7D6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4961-E175-471A-834D-2C6C18C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BD5E-F9CA-407A-B0EE-6D11EC72A022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D91C-1523-4155-86BA-E8C0A5E5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2F032-52D2-42BF-89C7-1925870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719C3-B575-46C9-9918-4BC43B947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150FC-8317-48AF-95C2-1BACB5E0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F4B-1B19-4FDE-8151-972CD4AC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DD349-5E06-4551-9E16-87F53E79BEBF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4756-8706-4BA2-9801-A98C6DE0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9BF5-ABB2-46E3-871E-B238E844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8CA0-B76F-4434-90FC-226A03B8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26BA-5E8F-487C-93FC-8567F2820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00F58-0460-4F20-B981-6F2F2EB2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F8E86-5EC2-44B7-8897-EEE0A9FC8D87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658B-0CC9-42A1-9E35-42CCBC69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7F247-372A-480E-8AA1-810CFA53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0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A8CF-CFEF-4457-AAEE-D3F2474D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0A096-1430-4840-88F9-D88C712FA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1CB9-4784-4FF4-9F76-3E27E6776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3AF6-BD3D-41CF-9AF0-E389207DC7F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D0798-D44E-4553-AD49-2BA0F922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389B-4CA7-487D-B9F9-95651BE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E1E1-AE34-4758-97D9-2148A61C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8FDF-1992-408E-8E4D-1A4754FE0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AD23B-2538-48B5-9BA7-5A48C0FD8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D5192-DDC1-458F-8605-0ABEBA2B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070A-54E3-499A-A068-DA5C380793F1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74ED4-DDB0-4B1A-8740-95307CFD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4A1F-CDD9-4A83-A7A9-C8928353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FF5E-4868-4F11-B601-FF923426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1FED-BCCB-4D25-A924-87227B9B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F85D3-310C-45CB-99AA-8329F5A86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D4563-4797-4693-8021-5571DE37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8577-9A25-4CD8-8E80-9A05700BB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68EA9C-31D1-40E0-9B26-D1124071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2B62-5445-495F-B45F-9363752A0FDD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17E21-D4BB-477F-9F3B-4C355602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EE093-AB00-4F5F-820E-06C0556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0075-8240-41EB-A310-BF31594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FD623-197D-4909-ABB9-38CA52A0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B216-9560-4275-B4E9-8ABCD170C09D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AA499-AA8E-44A4-9915-BA3D902E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E8824-EEF7-48CD-8832-2D189DE3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1CF0A-65D0-431C-95C6-3F87172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A14-76B4-437A-9FF6-839EBA90CAFF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32BFA-2027-4102-8FF9-411EF86E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A16E7-951E-48AA-9D16-2707E2C8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8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57-E68A-4ECE-8CAB-9632D1E2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7605A-C568-42D7-8FEA-5F58BD043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7DCD-3B00-4D8A-A9DC-34356278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E58BA-7FDC-4D0C-B318-6DC83E38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3F83-A535-4BD1-A7F3-EBB8CD8C5B77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D0B48-9F6F-40AF-B2DD-43D1421B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673B-FE1C-4A75-9AFE-82DC40D1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8835-7C62-4F01-B871-8112C3F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D86DA-22A3-4494-8151-122753443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95FA4-8535-4D82-BDCA-43754B930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1F90C-0C7E-48FA-A994-57ED79B9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0DC5-5B6E-4319-9E4C-67FB57554B21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8935D-5BCD-4CA0-92EA-CF6981C4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DBDD-F5D3-4C91-A1DA-5DC7845A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7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BDF22-1466-4D63-A401-25CD14AA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F4EC-EAAE-4621-9394-0F4587E00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5950-9ED0-4002-93A1-B660224EA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FF249-5B09-4178-9171-619403CFC86F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E53F-8B33-4814-8F96-76C4B5210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37AC0-5277-4228-A85C-761007576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Low-Pressure IMS Construction:</a:t>
            </a:r>
            <a:br>
              <a:rPr lang="en-US" b="1" dirty="0" smtClean="0"/>
            </a:br>
            <a:r>
              <a:rPr lang="en-US" b="1" dirty="0" smtClean="0"/>
              <a:t>Front Ion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Clowers</a:t>
            </a:r>
            <a:r>
              <a:rPr lang="en-US" dirty="0"/>
              <a:t> </a:t>
            </a:r>
            <a:r>
              <a:rPr lang="en-US" dirty="0" smtClean="0"/>
              <a:t>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2303537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Low-Pressure IMS Construction:</a:t>
            </a:r>
            <a:br>
              <a:rPr lang="en-US" b="1" dirty="0" smtClean="0"/>
            </a:br>
            <a:r>
              <a:rPr lang="en-US" b="1" dirty="0" smtClean="0"/>
              <a:t>Rear Ion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Clowers</a:t>
            </a:r>
            <a:r>
              <a:rPr lang="en-US" dirty="0"/>
              <a:t> </a:t>
            </a:r>
            <a:r>
              <a:rPr lang="en-US" dirty="0" smtClean="0"/>
              <a:t>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219976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1840" y="-6186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Rear Funnel Construction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97" y="1460873"/>
            <a:ext cx="2653029" cy="3183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57" y="1200334"/>
            <a:ext cx="2518987" cy="34916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97846" y="1263699"/>
            <a:ext cx="4250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Assemble the rear ion funnel the same way as the front ion funnel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 that the DC board has the same resistor deviances as the front funnel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the same as front funnel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44" y="3001166"/>
            <a:ext cx="2939051" cy="35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9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Rear Funnel Electrical Connections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876" y="2293936"/>
            <a:ext cx="4506492" cy="3379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4826" y="2871075"/>
            <a:ext cx="425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Representative connections will change depending on electrical connectors used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schematic was for the original rear ion funnel and Ion Shuttle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7622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4688" y="5092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Rear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91422" y="1834980"/>
            <a:ext cx="52428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Rear ion funnel used with a Faraday plate is </a:t>
            </a:r>
            <a:r>
              <a:rPr lang="en-US" sz="2400" b="1" dirty="0" smtClean="0"/>
              <a:t>NOT</a:t>
            </a:r>
            <a:r>
              <a:rPr lang="en-US" dirty="0" smtClean="0"/>
              <a:t> compatible with the ion shuttle.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ion shuttle ion funnel has these connectors in place (shown on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built a second ion funnel which does not have these pins to use with a Faraday Plate. When we utilize the ion shuttle we will switch funnels for the ones with these connectors.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65861" y="1683264"/>
            <a:ext cx="3214253" cy="3669874"/>
            <a:chOff x="678283" y="1421594"/>
            <a:chExt cx="3581584" cy="40832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283" y="1421594"/>
              <a:ext cx="3581584" cy="408326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2169137" y="1697586"/>
              <a:ext cx="1086619" cy="83239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81867" y="2529978"/>
              <a:ext cx="245344" cy="2408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21537" y="2886399"/>
              <a:ext cx="200239" cy="2412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440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Low-Pressure IMS Construction:</a:t>
            </a:r>
            <a:br>
              <a:rPr lang="en-US" b="1" dirty="0" smtClean="0"/>
            </a:br>
            <a:r>
              <a:rPr lang="en-US" b="1" dirty="0" smtClean="0"/>
              <a:t>Ion Funnel Current Testing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Clowers</a:t>
            </a:r>
            <a:r>
              <a:rPr lang="en-US" dirty="0"/>
              <a:t> </a:t>
            </a:r>
            <a:r>
              <a:rPr lang="en-US" dirty="0" smtClean="0"/>
              <a:t>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354105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20" y="1766731"/>
            <a:ext cx="6178868" cy="3638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1535" y="1852970"/>
            <a:ext cx="5200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the ion current with just the front ion funnel, and the faraday plate.  (Structural support sharpies are recommended, but not required)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ESI needle was placed at the inlet capillary and total ion current was measured.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4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4921" y="-3770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 ION CURRENT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39" y="1788720"/>
            <a:ext cx="3155582" cy="3588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51" y="1130769"/>
            <a:ext cx="4959605" cy="32577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1520" y="4803704"/>
            <a:ext cx="5200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 line at zero is baseline current, ESI solvent (80:20:0.1% </a:t>
            </a:r>
            <a:r>
              <a:rPr lang="en-US" dirty="0" err="1" smtClean="0"/>
              <a:t>MeOH</a:t>
            </a:r>
            <a:r>
              <a:rPr lang="en-US" dirty="0" smtClean="0"/>
              <a:t>, Water, Formic Acid) was </a:t>
            </a:r>
            <a:r>
              <a:rPr lang="en-US" dirty="0" err="1" smtClean="0"/>
              <a:t>electrosprayed</a:t>
            </a:r>
            <a:r>
              <a:rPr lang="en-US" dirty="0" smtClean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Faraday plate was placed at the end of ion funnel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Positive ions induce a negative recorded current.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7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Rear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5" y="1821479"/>
            <a:ext cx="4059216" cy="3346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1873" y="1125962"/>
            <a:ext cx="4505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~20 V cm</a:t>
            </a:r>
            <a:r>
              <a:rPr lang="en-US" baseline="30000" dirty="0" smtClean="0"/>
              <a:t>-1</a:t>
            </a:r>
            <a:r>
              <a:rPr lang="en-US" dirty="0" smtClean="0"/>
              <a:t> DC field to IMS portion by applying DC in and DC out to 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 the Rear Ion Funnel the same as the Front ion Funnel. Set DC in Funnel to be about 15 volts lower than IMS DC out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74" y="3032905"/>
            <a:ext cx="4788738" cy="319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20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6965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Testing Funnel Ion Current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88" y="1538120"/>
            <a:ext cx="2978303" cy="4635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69" y="3624816"/>
            <a:ext cx="4377807" cy="2960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0964" y="1039493"/>
            <a:ext cx="52428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ion funnels were used in tandem to ensure ion current.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Creative modifications to vacuum lines, pressure gauges, and electrical connections are required to ensure connections and successful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Ensure that the front chamber has a slightly higher (~0.1 </a:t>
            </a:r>
            <a:r>
              <a:rPr lang="en-US" dirty="0" err="1" smtClean="0"/>
              <a:t>Torr</a:t>
            </a:r>
            <a:r>
              <a:rPr lang="en-US" dirty="0" smtClean="0"/>
              <a:t>) than the rear chamber or ion current will not be observed.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testing parameters as for individual funnel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1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2" y="2522154"/>
            <a:ext cx="4871918" cy="2638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0578" y="2159112"/>
            <a:ext cx="5200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Resistors are soldered into place, new funnel top board is designed to remove need for special resistors.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Electrodes are soldered into place after careful alignment.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Ensure any ion gates are in line (grid pattern overlaps cleanly)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Adding spacers (~6) on either end of funnel helps to not compress the electrodes during soldering assembly.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applying the Molex in for DC in, out, and Conductance limit. Remove any unused pins from the connector.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1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 RF Board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6571" y="2251761"/>
            <a:ext cx="5200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Place capacitors carefully, solder electrodes at same time as DC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Ensure the two resistors are in place (resistors are of same size as DC 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funnel is floated, connect a wire from middle of the DC board to the marked spot on the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applying the Molex in for </a:t>
            </a:r>
            <a:r>
              <a:rPr lang="en-US" dirty="0" smtClean="0"/>
              <a:t>RF in and RF out, remove </a:t>
            </a:r>
            <a:r>
              <a:rPr lang="en-US" dirty="0"/>
              <a:t>any unused pins from the connector.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1491" y="1690688"/>
            <a:ext cx="3676158" cy="4665662"/>
            <a:chOff x="701491" y="1690688"/>
            <a:chExt cx="3676158" cy="46656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491" y="1690688"/>
              <a:ext cx="3676158" cy="466566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72909" y="3347429"/>
              <a:ext cx="523665" cy="483383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079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3" y="-4977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 DC Board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30705" y="1941434"/>
            <a:ext cx="4676621" cy="35074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7176" y="1646846"/>
            <a:ext cx="49681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Old board requires resistors of variable value in order to maintain correct voltages on both sides at marked locations.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1</a:t>
            </a:r>
            <a:r>
              <a:rPr lang="en-US" dirty="0" smtClean="0"/>
              <a:t>.= 100 k</a:t>
            </a:r>
            <a:r>
              <a:rPr lang="el-GR" dirty="0"/>
              <a:t>Ω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2</a:t>
            </a:r>
            <a:r>
              <a:rPr lang="en-US" dirty="0" smtClean="0"/>
              <a:t>.= 0 </a:t>
            </a:r>
            <a:r>
              <a:rPr lang="el-GR" dirty="0"/>
              <a:t>Ω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3</a:t>
            </a:r>
            <a:r>
              <a:rPr lang="en-US" dirty="0" smtClean="0"/>
              <a:t>.= 250 k</a:t>
            </a:r>
            <a:r>
              <a:rPr lang="el-GR" dirty="0"/>
              <a:t>Ω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4</a:t>
            </a:r>
            <a:r>
              <a:rPr lang="en-US" dirty="0" smtClean="0"/>
              <a:t>.= 0 </a:t>
            </a:r>
            <a:r>
              <a:rPr lang="el-GR" dirty="0">
                <a:solidFill>
                  <a:prstClr val="black"/>
                </a:solidFill>
              </a:rPr>
              <a:t>Ω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5</a:t>
            </a:r>
            <a:r>
              <a:rPr lang="en-US" dirty="0" smtClean="0"/>
              <a:t>.= 250 k</a:t>
            </a:r>
            <a:r>
              <a:rPr lang="el-GR" dirty="0" smtClean="0"/>
              <a:t>Ω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New board all resistors are the same.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10002" y="987524"/>
            <a:ext cx="2350496" cy="5551387"/>
            <a:chOff x="810002" y="987524"/>
            <a:chExt cx="2350496" cy="55513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774966" y="2603448"/>
              <a:ext cx="5520431" cy="235049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85250" y="987524"/>
              <a:ext cx="35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1.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439" y="1462180"/>
              <a:ext cx="35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2.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91280" y="1356856"/>
              <a:ext cx="35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3.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60799" y="4171375"/>
              <a:ext cx="35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4.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46906" y="4202331"/>
              <a:ext cx="359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5.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34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Front Funnel Electrical Connections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1140" y="2144257"/>
            <a:ext cx="4457196" cy="33428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4826" y="2871075"/>
            <a:ext cx="4250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Representative connections will change depending on electrical connectors used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schematic was for the original ion trap funnel that was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Utilization of different configurations will change electrical connections, ensure proper documentation during assemble of electrical components.</a:t>
            </a:r>
          </a:p>
        </p:txBody>
      </p:sp>
    </p:spTree>
    <p:extLst>
      <p:ext uri="{BB962C8B-B14F-4D97-AF65-F5344CB8AC3E}">
        <p14:creationId xmlns:p14="http://schemas.microsoft.com/office/powerpoint/2010/main" val="101498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Low-Pressure IMS Construction:</a:t>
            </a:r>
            <a:br>
              <a:rPr lang="en-US" b="1" dirty="0" smtClean="0"/>
            </a:br>
            <a:r>
              <a:rPr lang="en-US" b="1" dirty="0" smtClean="0"/>
              <a:t>Ion Funnel Testing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Clowers</a:t>
            </a:r>
            <a:r>
              <a:rPr lang="en-US" dirty="0"/>
              <a:t> </a:t>
            </a:r>
            <a:r>
              <a:rPr lang="en-US" dirty="0" smtClean="0"/>
              <a:t>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5204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Ion Funnel Testing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3902" y="1220544"/>
            <a:ext cx="5200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Rear and Front ion funnel tested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MIPS RF channel readout, ensure the drive is zero before connecting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Benchtop, connect the RF power feeds to the RF quad driver (High Q head)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Connect oscilloscope probes (10x attenuation ONLY) to testing points. Scale trigger levels and ensure voltage scale for the two channels are identical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6" y="932494"/>
            <a:ext cx="3534111" cy="2650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55" y="3623220"/>
            <a:ext cx="3644173" cy="2733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3713" y="2069597"/>
            <a:ext cx="3337358" cy="250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1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Ion Funnel Testing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3902" y="1220544"/>
            <a:ext cx="52003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Rear and Front ion funnel tested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MIPS RF channel readout, </a:t>
            </a:r>
            <a:r>
              <a:rPr lang="en-US" dirty="0" smtClean="0"/>
              <a:t>apply a drive of about 20, which should be about 150 volts RF P2P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 the frequency of the system until the two traces are in relative alignment. Most likely between 750 kHz to 1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Upper trace is at low RF and non resonant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trace is at correct frequency and RF voltage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2" y="1066548"/>
            <a:ext cx="3423628" cy="2567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25" y="3647465"/>
            <a:ext cx="3911377" cy="29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78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6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Ion Funnel Testing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24206" y="1744210"/>
            <a:ext cx="52003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Rear and Front ion funnel tested the same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finding resonant frequency, turn off RF power and adjust the jumper to a different spot if needed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of jumper might change resonant frequency slightly. Adjust frequency until the two traces are near identical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traces are unable to be in alignment, check wire connectors, BNC connectors, RF feedthrough ports, and all connections on funnel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6" y="3742184"/>
            <a:ext cx="3369869" cy="25274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30108" y="3882843"/>
            <a:ext cx="2884632" cy="21634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89285" y="1405839"/>
            <a:ext cx="2575450" cy="1931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6" y="1062742"/>
            <a:ext cx="2941588" cy="22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54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7941</TotalTime>
  <Words>882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Low-Pressure IMS Construction: Front Ion Funnel</vt:lpstr>
      <vt:lpstr>Front Funnel</vt:lpstr>
      <vt:lpstr>Front Funnel RF Board</vt:lpstr>
      <vt:lpstr>Front Funnel DC Board</vt:lpstr>
      <vt:lpstr>Front Funnel Electrical Connections</vt:lpstr>
      <vt:lpstr>Low-Pressure IMS Construction: Ion Funnel Testing</vt:lpstr>
      <vt:lpstr>Ion Funnel Testing</vt:lpstr>
      <vt:lpstr>Ion Funnel Testing</vt:lpstr>
      <vt:lpstr>Ion Funnel Testing</vt:lpstr>
      <vt:lpstr>Low-Pressure IMS Construction: Rear Ion Funnel</vt:lpstr>
      <vt:lpstr>Rear Funnel Construction</vt:lpstr>
      <vt:lpstr>Rear Funnel Electrical Connections</vt:lpstr>
      <vt:lpstr>Rear Funnel</vt:lpstr>
      <vt:lpstr>Low-Pressure IMS Construction: Ion Funnel Current Testing</vt:lpstr>
      <vt:lpstr>Front Funnel</vt:lpstr>
      <vt:lpstr>Front Funnel ION CURRENT</vt:lpstr>
      <vt:lpstr>Rear Funnel</vt:lpstr>
      <vt:lpstr>Testing Funnel Ion Current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Ambient Ionization Mass Spectrometry in Ultra-Trace Detection of Explosive Compounds</dc:title>
  <dc:creator>Buzitis, Nate</dc:creator>
  <cp:lastModifiedBy>Nate B.</cp:lastModifiedBy>
  <cp:revision>161</cp:revision>
  <dcterms:created xsi:type="dcterms:W3CDTF">2018-03-08T02:47:34Z</dcterms:created>
  <dcterms:modified xsi:type="dcterms:W3CDTF">2021-05-05T17:58:50Z</dcterms:modified>
</cp:coreProperties>
</file>